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s/comment1.xml" ContentType="application/vnd.openxmlformats-officedocument.presentationml.comments+xml"/>
  <Override PartName="/ppt/slides/slide5.xml" ContentType="application/vnd.openxmlformats-officedocument.presentationml.slide+xml"/>
  <Override PartName="/ppt/comments/comment2.xml" ContentType="application/vnd.openxmlformats-officedocument.presentationml.comments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s/comment3.xml" ContentType="application/vnd.openxmlformats-officedocument.presentationml.comments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3"/>
    <p:sldId id="261" r:id="rId15"/>
    <p:sldId id="262" r:id="rId16"/>
    <p:sldId id="263" r:id="rId17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Leen Yassin Kassab" initials="LY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comments" Target="comments/comment1.xml"/><Relationship Id="rId13" Type="http://schemas.openxmlformats.org/officeDocument/2006/relationships/slide" Target="slides/slide5.xml"/><Relationship Id="rId14" Type="http://schemas.openxmlformats.org/officeDocument/2006/relationships/comments" Target="comments/comment2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comments" Target="comments/comment3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19-01-28T09:28:23.878" idx="1">
    <p:pos x="6071" y="228"/>
    <p:text>URL: https://www.thermofisher.com/blog/proteomics/type-2-diabetes-metabolomics-reveals-lipid-dysregulation/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19-01-28T09:29:24.480" idx="2">
    <p:pos x="5875" y="172"/>
    <p:text>World Health Organization, “Global Report on Diabetes,” 
Isbn
, vol. 978, p. 88, 2016
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19-01-28T09:29:51.191" idx="3">
    <p:pos x="5969" y="275"/>
    <p:text>M. Chen, J. Yang, J. Zhou, Y. Hao, J. Zhang, and C. H. Youn, “5G
-
Smart Diabetes: Toward Personalize
d Diabetes Diagnosis with Healthcare Big Data 
Clouds,” 
IEEE Commun. Mag.
, vol. 56, no. 4, pp. 16
–
23, 2018.
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jpeg"/><Relationship Id="rId4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omments" Target="../comments/comment1.xml"/><Relationship Id="rId3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qetartu.blogspot.com/2016/12/applied-econometrics-statistical.html" TargetMode="External"/><Relationship Id="rId3" Type="http://schemas.openxmlformats.org/officeDocument/2006/relationships/hyperlink" Target="http://mlg.ulb.ac.be/Publications?page=1&amp;f%5bsearch%5d=Machine%20Learning%20Strategies%20for%20Time%20Series%20Forecasting&amp;f%5bauthor%5d=13" TargetMode="External"/><Relationship Id="rId4" Type="http://schemas.openxmlformats.org/officeDocument/2006/relationships/hyperlink" Target="http://mlg.ulb.ac.be/Publications?page=1&amp;f%5bsearch%5d=Machine%20Learning%20Strategies%20for%20Time%20Series%20Forecasting&amp;f%5bauthor%5d=148" TargetMode="External"/><Relationship Id="rId5" Type="http://schemas.openxmlformats.org/officeDocument/2006/relationships/hyperlink" Target="http://mlg.ulb.ac.be/Publications?page=1&amp;f%5bsearch%5d=Machine%20Learning%20Strategies%20for%20Time%20Series%20Forecasting&amp;f%5bauthor%5d=62" TargetMode="External"/><Relationship Id="rId6" Type="http://schemas.openxmlformats.org/officeDocument/2006/relationships/hyperlink" Target="http://mlg.ulb.ac.be/node/631" TargetMode="External"/><Relationship Id="rId7" Type="http://schemas.openxmlformats.org/officeDocument/2006/relationships/hyperlink" Target="http://www.flaticon.com" TargetMode="External"/><Relationship Id="rId8" Type="http://schemas.openxmlformats.org/officeDocument/2006/relationships/image" Target="../media/image3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omments" Target="../comments/comment2.xml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omments" Target="../comments/comment3.xml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-Health: Diabetes Analytics Recommendation Engine…"/>
          <p:cNvSpPr txBox="1"/>
          <p:nvPr>
            <p:ph type="ctrTitle"/>
          </p:nvPr>
        </p:nvSpPr>
        <p:spPr>
          <a:prstGeom prst="rect">
            <a:avLst/>
          </a:prstGeom>
          <a:solidFill>
            <a:srgbClr val="491235"/>
          </a:solidFill>
        </p:spPr>
        <p:txBody>
          <a:bodyPr/>
          <a:lstStyle/>
          <a:p>
            <a:pPr defTabSz="297941">
              <a:spcBef>
                <a:spcPts val="100"/>
              </a:spcBef>
              <a:defRPr sz="408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E-Health: Diabetes Analytics Recommendation Engine</a:t>
            </a:r>
          </a:p>
          <a:p>
            <a:pPr defTabSz="297941">
              <a:spcBef>
                <a:spcPts val="100"/>
              </a:spcBef>
              <a:defRPr sz="408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(DARE)</a:t>
            </a:r>
          </a:p>
          <a:p>
            <a:pPr defTabSz="297941">
              <a:spcBef>
                <a:spcPts val="100"/>
              </a:spcBef>
              <a:defRPr sz="204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297941">
              <a:spcBef>
                <a:spcPts val="100"/>
              </a:spcBef>
              <a:defRPr sz="2907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Supervisor: Dr. Mohamed Ibnkahla</a:t>
            </a:r>
          </a:p>
          <a:p>
            <a:pPr defTabSz="297941">
              <a:spcBef>
                <a:spcPts val="100"/>
              </a:spcBef>
              <a:defRPr sz="3059"/>
            </a:pPr>
            <a:r>
              <a:rPr sz="2907">
                <a:solidFill>
                  <a:srgbClr val="FCFCFC"/>
                </a:solidFill>
                <a:latin typeface="Helvetica"/>
                <a:ea typeface="Helvetica"/>
                <a:cs typeface="Helvetica"/>
                <a:sym typeface="Helvetica"/>
              </a:rPr>
              <a:t>Co-supervisor: Dr. Zied Bouida</a:t>
            </a:r>
            <a:r>
              <a:rPr>
                <a:solidFill>
                  <a:srgbClr val="FCFCFC"/>
                </a:solidFill>
              </a:rPr>
              <a:t> </a:t>
            </a:r>
            <a:r>
              <a:t> </a:t>
            </a:r>
          </a:p>
        </p:txBody>
      </p:sp>
      <p:sp>
        <p:nvSpPr>
          <p:cNvPr id="120" name="Members:…"/>
          <p:cNvSpPr txBox="1"/>
          <p:nvPr>
            <p:ph type="subTitle" sz="quarter" idx="1"/>
          </p:nvPr>
        </p:nvSpPr>
        <p:spPr>
          <a:xfrm>
            <a:off x="1270000" y="5001820"/>
            <a:ext cx="7554170" cy="33020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3300"/>
              </a:lnSpc>
              <a:spcBef>
                <a:spcPts val="400"/>
              </a:spcBef>
              <a:defRPr b="1" sz="1900">
                <a:solidFill>
                  <a:srgbClr val="54150B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br/>
            <a:r>
              <a:rPr u="sng">
                <a:latin typeface="Helvetica"/>
                <a:ea typeface="Helvetica"/>
                <a:cs typeface="Helvetica"/>
                <a:sym typeface="Helvetica"/>
              </a:rPr>
              <a:t>Members: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lnSpc>
                <a:spcPts val="2400"/>
              </a:lnSpc>
              <a:spcBef>
                <a:spcPts val="400"/>
              </a:spcBef>
              <a:defRPr b="1" sz="1100">
                <a:solidFill>
                  <a:srgbClr val="54150B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3" algn="l" defTabSz="457200">
              <a:lnSpc>
                <a:spcPts val="3300"/>
              </a:lnSpc>
              <a:spcBef>
                <a:spcPts val="400"/>
              </a:spcBef>
              <a:defRPr sz="1900">
                <a:solidFill>
                  <a:srgbClr val="54150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Lama Yassin Kassab</a:t>
            </a:r>
            <a:r>
              <a:t>,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Biomedical and Electrical Engineering</a:t>
            </a:r>
          </a:p>
          <a:p>
            <a:pPr algn="l" defTabSz="457200">
              <a:lnSpc>
                <a:spcPts val="3300"/>
              </a:lnSpc>
              <a:spcBef>
                <a:spcPts val="400"/>
              </a:spcBef>
              <a:defRPr sz="1900">
                <a:solidFill>
                  <a:srgbClr val="54150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Leen Yassin Kassab</a:t>
            </a:r>
            <a:r>
              <a:t>,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Biomedical and Electrical Engineering</a:t>
            </a:r>
          </a:p>
          <a:p>
            <a:pPr algn="l" defTabSz="457200">
              <a:lnSpc>
                <a:spcPts val="3300"/>
              </a:lnSpc>
              <a:spcBef>
                <a:spcPts val="400"/>
              </a:spcBef>
              <a:defRPr sz="1900">
                <a:solidFill>
                  <a:srgbClr val="54150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Pooria Shafia</a:t>
            </a:r>
            <a:r>
              <a:t>,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Biomedical and Electrical Engineering</a:t>
            </a:r>
          </a:p>
          <a:p>
            <a:pPr algn="l" defTabSz="457200">
              <a:lnSpc>
                <a:spcPts val="3300"/>
              </a:lnSpc>
              <a:spcBef>
                <a:spcPts val="400"/>
              </a:spcBef>
              <a:defRPr sz="1900">
                <a:solidFill>
                  <a:srgbClr val="54150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Mohamed Hozayen</a:t>
            </a:r>
            <a:r>
              <a:t>,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Computer Systems Engineering</a:t>
            </a:r>
          </a:p>
          <a:p>
            <a:pPr algn="l" defTabSz="457200">
              <a:lnSpc>
                <a:spcPts val="3300"/>
              </a:lnSpc>
              <a:spcBef>
                <a:spcPts val="400"/>
              </a:spcBef>
              <a:defRPr sz="1900">
                <a:solidFill>
                  <a:srgbClr val="54150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Joe Samuel</a:t>
            </a:r>
            <a:r>
              <a:t>, </a:t>
            </a:r>
            <a:r>
              <a:rPr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</a:rPr>
              <a:t>Software Engineering</a:t>
            </a:r>
          </a:p>
        </p:txBody>
      </p:sp>
      <p:sp>
        <p:nvSpPr>
          <p:cNvPr id="121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OBJECTIVES</a:t>
            </a:r>
          </a:p>
        </p:txBody>
      </p:sp>
      <p:sp>
        <p:nvSpPr>
          <p:cNvPr id="150" name="Data Analytics…"/>
          <p:cNvSpPr txBox="1"/>
          <p:nvPr>
            <p:ph type="body" sz="quarter" idx="1"/>
          </p:nvPr>
        </p:nvSpPr>
        <p:spPr>
          <a:xfrm>
            <a:off x="720470" y="6840558"/>
            <a:ext cx="3184189" cy="835716"/>
          </a:xfrm>
          <a:prstGeom prst="rect">
            <a:avLst/>
          </a:prstGeom>
        </p:spPr>
        <p:txBody>
          <a:bodyPr/>
          <a:lstStyle/>
          <a:p>
            <a:pPr marL="0" indent="0" algn="ctr" defTabSz="457200">
              <a:lnSpc>
                <a:spcPts val="5600"/>
              </a:lnSpc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Data Analytics</a:t>
            </a:r>
          </a:p>
          <a:p>
            <a:pPr marL="0" indent="0" algn="ctr" defTabSz="457200">
              <a:lnSpc>
                <a:spcPts val="5600"/>
              </a:lnSpc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Engine</a:t>
            </a:r>
          </a:p>
        </p:txBody>
      </p:sp>
      <p:pic>
        <p:nvPicPr>
          <p:cNvPr id="151" name="chip.png" descr="chi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758" y="3476468"/>
            <a:ext cx="2803614" cy="2803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notifications-icon-on-phone-vector-20944008.jpg" descr="notifications-icon-on-phone-vector-2094400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8064" y="3474993"/>
            <a:ext cx="2116321" cy="28036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" name="Group"/>
          <p:cNvGrpSpPr/>
          <p:nvPr/>
        </p:nvGrpSpPr>
        <p:grpSpPr>
          <a:xfrm>
            <a:off x="4921039" y="3530600"/>
            <a:ext cx="2959522" cy="2695350"/>
            <a:chOff x="0" y="0"/>
            <a:chExt cx="2959521" cy="2695349"/>
          </a:xfrm>
        </p:grpSpPr>
        <p:sp>
          <p:nvSpPr>
            <p:cNvPr id="153" name="Oval"/>
            <p:cNvSpPr/>
            <p:nvPr/>
          </p:nvSpPr>
          <p:spPr>
            <a:xfrm>
              <a:off x="547855" y="1872555"/>
              <a:ext cx="136158" cy="128664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" name="Oval"/>
            <p:cNvSpPr/>
            <p:nvPr/>
          </p:nvSpPr>
          <p:spPr>
            <a:xfrm>
              <a:off x="682478" y="2108144"/>
              <a:ext cx="136158" cy="128665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" name="Oval"/>
            <p:cNvSpPr/>
            <p:nvPr/>
          </p:nvSpPr>
          <p:spPr>
            <a:xfrm>
              <a:off x="1097564" y="2108144"/>
              <a:ext cx="136159" cy="128665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6" name="Oval"/>
            <p:cNvSpPr/>
            <p:nvPr/>
          </p:nvSpPr>
          <p:spPr>
            <a:xfrm>
              <a:off x="1097564" y="1388585"/>
              <a:ext cx="136159" cy="128665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7" name="Oval"/>
            <p:cNvSpPr/>
            <p:nvPr/>
          </p:nvSpPr>
          <p:spPr>
            <a:xfrm>
              <a:off x="1674201" y="1603309"/>
              <a:ext cx="136158" cy="128664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8" name="Oval"/>
            <p:cNvSpPr/>
            <p:nvPr/>
          </p:nvSpPr>
          <p:spPr>
            <a:xfrm>
              <a:off x="1674201" y="930195"/>
              <a:ext cx="136158" cy="128664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9" name="Oval"/>
            <p:cNvSpPr/>
            <p:nvPr/>
          </p:nvSpPr>
          <p:spPr>
            <a:xfrm>
              <a:off x="2073863" y="496878"/>
              <a:ext cx="136158" cy="128664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0" name="Oval"/>
            <p:cNvSpPr/>
            <p:nvPr/>
          </p:nvSpPr>
          <p:spPr>
            <a:xfrm>
              <a:off x="2010758" y="1053342"/>
              <a:ext cx="136158" cy="128665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1" name="Oval"/>
            <p:cNvSpPr/>
            <p:nvPr/>
          </p:nvSpPr>
          <p:spPr>
            <a:xfrm>
              <a:off x="1322896" y="834482"/>
              <a:ext cx="136158" cy="128664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" name="Oval"/>
            <p:cNvSpPr/>
            <p:nvPr/>
          </p:nvSpPr>
          <p:spPr>
            <a:xfrm>
              <a:off x="2303316" y="686002"/>
              <a:ext cx="136158" cy="128665"/>
            </a:xfrm>
            <a:prstGeom prst="ellipse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63" name="Line" descr="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8900000">
              <a:off x="142488" y="1207916"/>
              <a:ext cx="2646519" cy="266701"/>
            </a:xfrm>
            <a:prstGeom prst="rect">
              <a:avLst/>
            </a:prstGeom>
            <a:effectLst/>
          </p:spPr>
        </p:pic>
        <p:sp>
          <p:nvSpPr>
            <p:cNvPr id="165" name="Rounded Rectangle"/>
            <p:cNvSpPr/>
            <p:nvPr/>
          </p:nvSpPr>
          <p:spPr>
            <a:xfrm>
              <a:off x="617" y="0"/>
              <a:ext cx="88786" cy="2693165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" name="Rounded Rectangle"/>
            <p:cNvSpPr/>
            <p:nvPr/>
          </p:nvSpPr>
          <p:spPr>
            <a:xfrm>
              <a:off x="0" y="2606563"/>
              <a:ext cx="2959522" cy="88787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68" name="Correlation between…"/>
          <p:cNvSpPr txBox="1"/>
          <p:nvPr/>
        </p:nvSpPr>
        <p:spPr>
          <a:xfrm>
            <a:off x="4808706" y="6840558"/>
            <a:ext cx="3184189" cy="83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7200">
              <a:lnSpc>
                <a:spcPts val="56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t>Correlation between</a:t>
            </a:r>
          </a:p>
          <a:p>
            <a:pPr defTabSz="457200">
              <a:lnSpc>
                <a:spcPts val="56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t>factors</a:t>
            </a:r>
          </a:p>
        </p:txBody>
      </p:sp>
      <p:sp>
        <p:nvSpPr>
          <p:cNvPr id="169" name="Recommendation Engine"/>
          <p:cNvSpPr txBox="1"/>
          <p:nvPr/>
        </p:nvSpPr>
        <p:spPr>
          <a:xfrm>
            <a:off x="8625530" y="6840558"/>
            <a:ext cx="3184189" cy="83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7200">
              <a:lnSpc>
                <a:spcPts val="5600"/>
              </a:lnSpc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Recommendation Engine</a:t>
            </a:r>
          </a:p>
        </p:txBody>
      </p:sp>
      <p:sp>
        <p:nvSpPr>
          <p:cNvPr id="1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erformance"/>
          <p:cNvSpPr txBox="1"/>
          <p:nvPr>
            <p:ph type="title"/>
          </p:nvPr>
        </p:nvSpPr>
        <p:spPr>
          <a:xfrm>
            <a:off x="10541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Performance</a:t>
            </a:r>
          </a:p>
        </p:txBody>
      </p:sp>
      <p:sp>
        <p:nvSpPr>
          <p:cNvPr id="1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ystem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System Architecture</a:t>
            </a:r>
          </a:p>
        </p:txBody>
      </p:sp>
      <p:pic>
        <p:nvPicPr>
          <p:cNvPr id="176" name="System Architecture.jpg" descr="System Architectu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4806" y="5308600"/>
            <a:ext cx="9465644" cy="390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Follows Service-oriented Architecture (SoA)…"/>
          <p:cNvSpPr txBox="1"/>
          <p:nvPr/>
        </p:nvSpPr>
        <p:spPr>
          <a:xfrm>
            <a:off x="469900" y="2759527"/>
            <a:ext cx="7560173" cy="344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3075" indent="-333375" algn="l">
              <a:spcBef>
                <a:spcPts val="2000"/>
              </a:spcBef>
              <a:buClr>
                <a:srgbClr val="000000"/>
              </a:buClr>
              <a:buSzPct val="145000"/>
              <a:buFont typeface="Rockwell"/>
              <a:buChar char="•"/>
              <a:defRPr b="0" sz="2800"/>
            </a:pPr>
            <a:r>
              <a:t>Follows Service-oriented Architecture (SoA)</a:t>
            </a:r>
            <a:endParaRPr sz="2040">
              <a:solidFill>
                <a:srgbClr val="9E3611"/>
              </a:solidFill>
            </a:endParaRPr>
          </a:p>
          <a:p>
            <a:pPr marL="473075" indent="-333375" algn="l">
              <a:spcBef>
                <a:spcPts val="2000"/>
              </a:spcBef>
              <a:buClr>
                <a:srgbClr val="000000"/>
              </a:buClr>
              <a:buSzPct val="145000"/>
              <a:buFont typeface="Rockwell"/>
              <a:buChar char="•"/>
              <a:defRPr b="0" sz="2800"/>
            </a:pPr>
            <a:r>
              <a:t>Self-composed, secure, and modular</a:t>
            </a:r>
            <a:endParaRPr sz="2040">
              <a:solidFill>
                <a:srgbClr val="9E3611"/>
              </a:solidFill>
            </a:endParaRPr>
          </a:p>
          <a:p>
            <a:pPr marL="473075" indent="-333375" algn="l">
              <a:spcBef>
                <a:spcPts val="2000"/>
              </a:spcBef>
              <a:buClr>
                <a:srgbClr val="000000"/>
              </a:buClr>
              <a:buSzPct val="145000"/>
              <a:buFont typeface="Rockwell"/>
              <a:buChar char="•"/>
              <a:defRPr b="0" sz="2800"/>
            </a:pPr>
            <a:r>
              <a:t>Single interfacing point</a:t>
            </a:r>
            <a:endParaRPr sz="2040">
              <a:solidFill>
                <a:srgbClr val="9E3611"/>
              </a:solidFill>
            </a:endParaRPr>
          </a:p>
          <a:p>
            <a:pPr marL="473075" indent="-333375" algn="l">
              <a:spcBef>
                <a:spcPts val="2000"/>
              </a:spcBef>
              <a:buClr>
                <a:srgbClr val="000000"/>
              </a:buClr>
              <a:buSzPct val="145000"/>
              <a:buFont typeface="Rockwell"/>
              <a:buChar char="•"/>
              <a:defRPr b="0" sz="2800"/>
            </a:pPr>
            <a:r>
              <a:t>Scalable</a:t>
            </a:r>
            <a:br>
              <a:rPr sz="2040">
                <a:solidFill>
                  <a:srgbClr val="9E3611"/>
                </a:solidFill>
              </a:rPr>
            </a:br>
            <a:endParaRPr sz="2040">
              <a:solidFill>
                <a:srgbClr val="9E3611"/>
              </a:solidFill>
            </a:endParaRPr>
          </a:p>
        </p:txBody>
      </p:sp>
      <p:sp>
        <p:nvSpPr>
          <p:cNvPr id="17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rediction Engine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Prediction Engine</a:t>
            </a:r>
          </a:p>
        </p:txBody>
      </p:sp>
      <p:sp>
        <p:nvSpPr>
          <p:cNvPr id="1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Ø Overview of Engine.…"/>
          <p:cNvSpPr txBox="1"/>
          <p:nvPr/>
        </p:nvSpPr>
        <p:spPr>
          <a:xfrm>
            <a:off x="1712942" y="6181787"/>
            <a:ext cx="5135817" cy="1078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b="0" sz="2666">
                <a:latin typeface="Rockwell"/>
                <a:ea typeface="Rockwell"/>
                <a:cs typeface="Rockwell"/>
                <a:sym typeface="Rockwell"/>
              </a:defRPr>
            </a:pPr>
            <a:r>
              <a:rPr sz="2266">
                <a:solidFill>
                  <a:srgbClr val="9E3611"/>
                </a:solidFill>
                <a:latin typeface="Wingdings"/>
                <a:ea typeface="Wingdings"/>
                <a:cs typeface="Wingdings"/>
                <a:sym typeface="Wingdings"/>
              </a:rPr>
              <a:t>Ø</a:t>
            </a:r>
            <a:r>
              <a:t> Overview of Engine. </a:t>
            </a:r>
          </a:p>
          <a:p>
            <a:pPr algn="l" defTabSz="457200">
              <a:lnSpc>
                <a:spcPts val="4200"/>
              </a:lnSpc>
              <a:defRPr b="0" sz="2666">
                <a:latin typeface="Rockwell"/>
                <a:ea typeface="Rockwell"/>
                <a:cs typeface="Rockwell"/>
                <a:sym typeface="Rockwell"/>
              </a:defRPr>
            </a:pP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4200"/>
              </a:lnSpc>
              <a:defRPr b="0" sz="2666">
                <a:latin typeface="Rockwell"/>
                <a:ea typeface="Rockwell"/>
                <a:cs typeface="Rockwell"/>
                <a:sym typeface="Rockwell"/>
              </a:defRPr>
            </a:pPr>
            <a:r>
              <a:rPr sz="2266">
                <a:solidFill>
                  <a:srgbClr val="9E3611"/>
                </a:solidFill>
                <a:latin typeface="Wingdings"/>
                <a:ea typeface="Wingdings"/>
                <a:cs typeface="Wingdings"/>
                <a:sym typeface="Wingdings"/>
              </a:rPr>
              <a:t>Ø</a:t>
            </a:r>
            <a:r>
              <a:t> In-Depth Analysis of Engine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rrow"/>
          <p:cNvSpPr/>
          <p:nvPr/>
        </p:nvSpPr>
        <p:spPr>
          <a:xfrm>
            <a:off x="7917713" y="4592896"/>
            <a:ext cx="1270001" cy="567808"/>
          </a:xfrm>
          <a:prstGeom prst="rightArrow">
            <a:avLst>
              <a:gd name="adj1" fmla="val 32000"/>
              <a:gd name="adj2" fmla="val 14314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gl(t)"/>
          <p:cNvSpPr/>
          <p:nvPr/>
        </p:nvSpPr>
        <p:spPr>
          <a:xfrm>
            <a:off x="1642573" y="4241800"/>
            <a:ext cx="1270001" cy="12700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gl(t)</a:t>
            </a:r>
          </a:p>
        </p:txBody>
      </p:sp>
      <p:sp>
        <p:nvSpPr>
          <p:cNvPr id="186" name="GL(t+τ)"/>
          <p:cNvSpPr/>
          <p:nvPr/>
        </p:nvSpPr>
        <p:spPr>
          <a:xfrm>
            <a:off x="9596559" y="4241800"/>
            <a:ext cx="1270001" cy="12700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GL(t+τ)</a:t>
            </a:r>
          </a:p>
        </p:txBody>
      </p:sp>
      <p:sp>
        <p:nvSpPr>
          <p:cNvPr id="187" name="Arrow"/>
          <p:cNvSpPr/>
          <p:nvPr/>
        </p:nvSpPr>
        <p:spPr>
          <a:xfrm>
            <a:off x="3286487" y="4592896"/>
            <a:ext cx="1270001" cy="567808"/>
          </a:xfrm>
          <a:prstGeom prst="rightArrow">
            <a:avLst>
              <a:gd name="adj1" fmla="val 32000"/>
              <a:gd name="adj2" fmla="val 14314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Overview of Engine."/>
          <p:cNvSpPr txBox="1"/>
          <p:nvPr/>
        </p:nvSpPr>
        <p:spPr>
          <a:xfrm>
            <a:off x="1575078" y="1874423"/>
            <a:ext cx="3789905" cy="44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b="0" sz="2666"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/>
            <a:r>
              <a:t> Overview of Engine. </a:t>
            </a:r>
          </a:p>
        </p:txBody>
      </p:sp>
      <p:sp>
        <p:nvSpPr>
          <p:cNvPr id="189" name="Prediction Engine"/>
          <p:cNvSpPr/>
          <p:nvPr/>
        </p:nvSpPr>
        <p:spPr>
          <a:xfrm>
            <a:off x="4930401" y="3421077"/>
            <a:ext cx="2613399" cy="2555730"/>
          </a:xfrm>
          <a:prstGeom prst="pentagon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Prediction Engine</a:t>
            </a:r>
          </a:p>
        </p:txBody>
      </p:sp>
      <p:sp>
        <p:nvSpPr>
          <p:cNvPr id="190" name="Text"/>
          <p:cNvSpPr txBox="1"/>
          <p:nvPr/>
        </p:nvSpPr>
        <p:spPr>
          <a:xfrm>
            <a:off x="6352018" y="4306173"/>
            <a:ext cx="712624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rediction Eng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Prediction Engine</a:t>
            </a:r>
          </a:p>
        </p:txBody>
      </p:sp>
      <p:sp>
        <p:nvSpPr>
          <p:cNvPr id="193" name="Introduction…"/>
          <p:cNvSpPr txBox="1"/>
          <p:nvPr/>
        </p:nvSpPr>
        <p:spPr>
          <a:xfrm>
            <a:off x="774700" y="1981200"/>
            <a:ext cx="5497983" cy="579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6000"/>
              </a:lnSpc>
              <a:buClr>
                <a:srgbClr val="000000"/>
              </a:buClr>
              <a:buSzPct val="145000"/>
              <a:buFont typeface="Rockwell"/>
              <a:buChar char="•"/>
              <a:defRPr b="0" sz="2666">
                <a:latin typeface="Rockwell"/>
                <a:ea typeface="Rockwell"/>
                <a:cs typeface="Rockwell"/>
                <a:sym typeface="Rockwell"/>
              </a:defRPr>
            </a:pPr>
          </a:p>
          <a:p>
            <a:pPr marL="4445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Introduction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marL="4445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Goals and Requirements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marL="8890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Long term prediction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marL="8890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Short term predictions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marL="8890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Computation complexity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marL="8890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Real-time processing </a:t>
            </a:r>
            <a:br>
              <a:rPr sz="2040">
                <a:solidFill>
                  <a:srgbClr val="9E3611"/>
                </a:solidFill>
                <a:latin typeface="Times"/>
                <a:ea typeface="Times"/>
                <a:cs typeface="Times"/>
                <a:sym typeface="Times"/>
              </a:rPr>
            </a:br>
            <a:endParaRPr sz="2040">
              <a:solidFill>
                <a:srgbClr val="9E361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ediction Eng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Prediction Engine</a:t>
            </a:r>
          </a:p>
        </p:txBody>
      </p:sp>
      <p:sp>
        <p:nvSpPr>
          <p:cNvPr id="197" name="Introduction…"/>
          <p:cNvSpPr txBox="1"/>
          <p:nvPr/>
        </p:nvSpPr>
        <p:spPr>
          <a:xfrm>
            <a:off x="774700" y="1612900"/>
            <a:ext cx="5497983" cy="652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6000"/>
              </a:lnSpc>
              <a:buClr>
                <a:srgbClr val="000000"/>
              </a:buClr>
              <a:buSzPct val="145000"/>
              <a:buFont typeface="Rockwell"/>
              <a:buChar char="•"/>
              <a:defRPr b="0" sz="2666">
                <a:latin typeface="Rockwell"/>
                <a:ea typeface="Rockwell"/>
                <a:cs typeface="Rockwell"/>
                <a:sym typeface="Rockwell"/>
              </a:defRPr>
            </a:pPr>
          </a:p>
          <a:p>
            <a:pPr marL="4445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Introduction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marL="4445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Goals and Requirements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marL="8890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Long term prediction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marL="8890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Short term predictions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marL="8890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Computation complexity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lvl="1" marL="8890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Real-time processing</a:t>
            </a:r>
          </a:p>
          <a:p>
            <a:pPr marL="4445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Status of data </a:t>
            </a:r>
            <a:br>
              <a:rPr sz="2040">
                <a:solidFill>
                  <a:srgbClr val="9E3611"/>
                </a:solidFill>
                <a:latin typeface="Times"/>
                <a:ea typeface="Times"/>
                <a:cs typeface="Times"/>
                <a:sym typeface="Times"/>
              </a:rPr>
            </a:br>
            <a:endParaRPr sz="2040">
              <a:solidFill>
                <a:srgbClr val="9E361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9333" y="3261267"/>
            <a:ext cx="5400988" cy="3782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rediction Eng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Prediction Engine</a:t>
            </a:r>
          </a:p>
        </p:txBody>
      </p:sp>
      <p:sp>
        <p:nvSpPr>
          <p:cNvPr id="2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Prediction Framework Architecture…"/>
          <p:cNvSpPr txBox="1"/>
          <p:nvPr/>
        </p:nvSpPr>
        <p:spPr>
          <a:xfrm>
            <a:off x="593969" y="2412999"/>
            <a:ext cx="6925957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9876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Prediction Framework Architecture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Filtered Data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Normalization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trike="sngStrike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Feature Selection </a:t>
            </a:r>
            <a:endParaRPr strike="noStrike"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Predictive Model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Error Calculations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lvl="8" marL="365759" indent="0"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2284" y="2164130"/>
            <a:ext cx="4663864" cy="6593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rediction Eng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Prediction Engine</a:t>
            </a:r>
          </a:p>
        </p:txBody>
      </p:sp>
      <p:sp>
        <p:nvSpPr>
          <p:cNvPr id="2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Prediction Framework Architecture…"/>
          <p:cNvSpPr txBox="1"/>
          <p:nvPr/>
        </p:nvSpPr>
        <p:spPr>
          <a:xfrm>
            <a:off x="593969" y="2412999"/>
            <a:ext cx="6925957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9876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Prediction Framework Architecture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Filtered Data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Normalization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trike="sngStrike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Feature Selection </a:t>
            </a:r>
            <a:endParaRPr strike="noStrike"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Predictive Model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Error Calculations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lvl="8" marL="365759" indent="0"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2284" y="2164130"/>
            <a:ext cx="4663864" cy="6593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Simple Linear Regression…"/>
          <p:cNvSpPr txBox="1"/>
          <p:nvPr/>
        </p:nvSpPr>
        <p:spPr>
          <a:xfrm>
            <a:off x="778093" y="2400299"/>
            <a:ext cx="5368024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9876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Simple Linear Regression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615141" indent="-249381" algn="just" defTabSz="457200">
              <a:lnSpc>
                <a:spcPts val="5600"/>
              </a:lnSpc>
              <a:buSzPct val="100000"/>
              <a:buChar char="•"/>
              <a:defRPr b="0" sz="3200">
                <a:latin typeface="Times"/>
                <a:ea typeface="Times"/>
                <a:cs typeface="Times"/>
                <a:sym typeface="Times"/>
              </a:defRPr>
            </a:p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Slide Window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Window Size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Predictive Interval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marL="365759"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lvl="8" marL="365759" indent="0"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8722" y="2638669"/>
            <a:ext cx="58420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6115" y="3107565"/>
            <a:ext cx="3631980" cy="69401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Prototype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resentation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457200">
              <a:lnSpc>
                <a:spcPts val="17100"/>
              </a:lnSpc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Presentation Overview</a:t>
            </a:r>
          </a:p>
        </p:txBody>
      </p:sp>
      <p:sp>
        <p:nvSpPr>
          <p:cNvPr id="124" name="§Introduction :…"/>
          <p:cNvSpPr txBox="1"/>
          <p:nvPr>
            <p:ph type="body" idx="1"/>
          </p:nvPr>
        </p:nvSpPr>
        <p:spPr>
          <a:xfrm>
            <a:off x="952500" y="2256171"/>
            <a:ext cx="11099800" cy="6286501"/>
          </a:xfrm>
          <a:prstGeom prst="rect">
            <a:avLst/>
          </a:prstGeom>
        </p:spPr>
        <p:txBody>
          <a:bodyPr/>
          <a:lstStyle/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solidFill>
                  <a:srgbClr val="9E3611"/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Introduction :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lvl="7"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latin typeface="Times"/>
                <a:ea typeface="Times"/>
                <a:cs typeface="Times"/>
                <a:sym typeface="Times"/>
              </a:rPr>
              <a:t>      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Overview and Background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latin typeface="Times"/>
                <a:ea typeface="Times"/>
                <a:cs typeface="Times"/>
                <a:sym typeface="Times"/>
              </a:rPr>
              <a:t>      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Objectives and Specifications</a:t>
            </a: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solidFill>
                  <a:srgbClr val="9E3611"/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Performance:</a:t>
            </a: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  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System Architecture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lvl="2"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latin typeface="Times"/>
                <a:ea typeface="Times"/>
                <a:cs typeface="Times"/>
                <a:sym typeface="Times"/>
              </a:rPr>
              <a:t>          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Data Generation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latin typeface="Times"/>
                <a:ea typeface="Times"/>
                <a:cs typeface="Times"/>
                <a:sym typeface="Times"/>
              </a:rPr>
              <a:t>          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Prediction Engine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latin typeface="Times"/>
                <a:ea typeface="Times"/>
                <a:cs typeface="Times"/>
                <a:sym typeface="Times"/>
              </a:rPr>
              <a:t>          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Recommendation Engine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solidFill>
                  <a:srgbClr val="9E3611"/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Conclusion  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latin typeface="Times"/>
                <a:ea typeface="Times"/>
                <a:cs typeface="Times"/>
                <a:sym typeface="Times"/>
              </a:rPr>
              <a:t>   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Contributions and Innovations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 defTabSz="350520">
              <a:spcBef>
                <a:spcPts val="1200"/>
              </a:spcBef>
              <a:buSzTx/>
              <a:buNone/>
              <a:defRPr sz="2100"/>
            </a:pPr>
            <a:r>
              <a:rPr>
                <a:latin typeface="Times"/>
                <a:ea typeface="Times"/>
                <a:cs typeface="Times"/>
                <a:sym typeface="Times"/>
              </a:rPr>
              <a:t>   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§</a:t>
            </a:r>
            <a:r>
              <a:t>Future Work</a:t>
            </a:r>
          </a:p>
        </p:txBody>
      </p:sp>
      <p:sp>
        <p:nvSpPr>
          <p:cNvPr id="125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Simple Linear Regression…"/>
          <p:cNvSpPr txBox="1"/>
          <p:nvPr/>
        </p:nvSpPr>
        <p:spPr>
          <a:xfrm>
            <a:off x="778093" y="2412999"/>
            <a:ext cx="5368024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9876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Simple Linear Regression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615141" indent="-249381" algn="just" defTabSz="457200">
              <a:lnSpc>
                <a:spcPts val="5600"/>
              </a:lnSpc>
              <a:buSzPct val="100000"/>
              <a:buChar char="•"/>
              <a:defRPr b="0" sz="3200">
                <a:latin typeface="Times"/>
                <a:ea typeface="Times"/>
                <a:cs typeface="Times"/>
                <a:sym typeface="Times"/>
              </a:defRPr>
            </a:p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Slide Window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Window Size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5600"/>
              </a:lnSpc>
              <a:buSzPct val="100000"/>
              <a:buChar char="•"/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Predictive Interval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marL="365759"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lvl="8" marL="365759" indent="0"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algn="just" defTabSz="457200">
              <a:lnSpc>
                <a:spcPts val="5600"/>
              </a:lnSpc>
              <a:defRPr b="0"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115" y="3107565"/>
            <a:ext cx="3631980" cy="694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5022" y="2940050"/>
            <a:ext cx="5816601" cy="387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Prototype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Simple Linear Regression…"/>
          <p:cNvSpPr txBox="1"/>
          <p:nvPr/>
        </p:nvSpPr>
        <p:spPr>
          <a:xfrm>
            <a:off x="600293" y="3362080"/>
            <a:ext cx="5797222" cy="483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98763" indent="-498763" algn="just" defTabSz="457200">
              <a:lnSpc>
                <a:spcPts val="49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Simple Linear Regression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615141" indent="-249381" algn="just" defTabSz="457200">
              <a:lnSpc>
                <a:spcPts val="4900"/>
              </a:lnSpc>
              <a:buSzPct val="100000"/>
              <a:buChar char="•"/>
              <a:defRPr b="0" sz="2600">
                <a:latin typeface="Times"/>
                <a:ea typeface="Times"/>
                <a:cs typeface="Times"/>
                <a:sym typeface="Times"/>
              </a:defRPr>
            </a:pPr>
          </a:p>
          <a:p>
            <a:pPr marL="864523" indent="-498763" algn="just" defTabSz="457200">
              <a:lnSpc>
                <a:spcPts val="49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864523" indent="-498763" algn="just" defTabSz="457200">
              <a:lnSpc>
                <a:spcPts val="49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Slide Window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49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Window Size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64523" indent="-498763" algn="just" defTabSz="457200">
              <a:lnSpc>
                <a:spcPts val="49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Predictive Interval </a:t>
            </a:r>
          </a:p>
          <a:p>
            <a:pPr marL="365759" algn="just" defTabSz="457200">
              <a:lnSpc>
                <a:spcPts val="4900"/>
              </a:lnSpc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526465" indent="-526465" algn="just" defTabSz="457200">
              <a:lnSpc>
                <a:spcPts val="49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How good is it?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09098" indent="-443338" algn="just" defTabSz="457200">
              <a:lnSpc>
                <a:spcPts val="45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Traditional Accuracy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1036326" indent="-304806" algn="just" defTabSz="457200">
              <a:lnSpc>
                <a:spcPts val="45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Accuracy = (1-MSE) = 98.9%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809098" indent="-443338" algn="just" defTabSz="457200">
              <a:lnSpc>
                <a:spcPts val="49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Error Measurement Mechanisms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1119454" indent="-387934" algn="just" defTabSz="457200">
              <a:lnSpc>
                <a:spcPts val="4900"/>
              </a:lnSpc>
              <a:buSzPct val="100000"/>
              <a:buChar char="•"/>
              <a:defRPr b="0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Error Difference Square (EDS) 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0911" y="3938769"/>
            <a:ext cx="3631980" cy="694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0637" y="2316773"/>
            <a:ext cx="5816601" cy="387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9737" y="6587025"/>
            <a:ext cx="4978401" cy="231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Prototype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0637" y="2443773"/>
            <a:ext cx="5816601" cy="387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9737" y="6675925"/>
            <a:ext cx="4978401" cy="231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Improving the Model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292" y="2620563"/>
            <a:ext cx="5427066" cy="6239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49" y="8717099"/>
            <a:ext cx="66929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Support Vector Regression Model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051" y="2964779"/>
            <a:ext cx="88900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49" y="8717099"/>
            <a:ext cx="66929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Support Vector Regression Model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051" y="2964779"/>
            <a:ext cx="88900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366" y="3441699"/>
            <a:ext cx="5372101" cy="4597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Support Vector Regression Model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2196" y="2520971"/>
            <a:ext cx="4952067" cy="6438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997" y="8693454"/>
            <a:ext cx="6692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014" y="2728379"/>
            <a:ext cx="11346772" cy="5649697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Random Forest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150" y="3422406"/>
            <a:ext cx="11366501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Random Forest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Comparing Models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2628900"/>
            <a:ext cx="12255501" cy="622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Conclusion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877" y="2901535"/>
            <a:ext cx="4711701" cy="255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1824" y="2762249"/>
            <a:ext cx="4572001" cy="595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150495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Conclusion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877" y="2901535"/>
            <a:ext cx="4711701" cy="255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1824" y="2762250"/>
            <a:ext cx="4572001" cy="595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6081" y="5605589"/>
            <a:ext cx="6282144" cy="3006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Prediction Engi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Prediction Engine</a:t>
            </a:r>
          </a:p>
          <a:p>
            <a:pPr>
              <a:defRPr sz="4000"/>
            </a:pPr>
            <a:r>
              <a:t>Conclusion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450" y="2711450"/>
            <a:ext cx="10883901" cy="605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ommendation Engine"/>
          <p:cNvSpPr txBox="1"/>
          <p:nvPr>
            <p:ph type="title"/>
          </p:nvPr>
        </p:nvSpPr>
        <p:spPr>
          <a:xfrm>
            <a:off x="1152898" y="3797300"/>
            <a:ext cx="11099801" cy="2159000"/>
          </a:xfrm>
          <a:prstGeom prst="rect">
            <a:avLst/>
          </a:prstGeom>
        </p:spPr>
        <p:txBody>
          <a:bodyPr/>
          <a:lstStyle>
            <a:lvl1pPr defTabSz="432308">
              <a:defRPr sz="7400"/>
            </a:lvl1pPr>
          </a:lstStyle>
          <a:p>
            <a:pPr/>
            <a:r>
              <a:t>Recommendation Engine</a:t>
            </a:r>
          </a:p>
        </p:txBody>
      </p:sp>
      <p:sp>
        <p:nvSpPr>
          <p:cNvPr id="2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ommendation Eng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Recommendation Engine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sp>
        <p:nvSpPr>
          <p:cNvPr id="283" name="Highly individualized - Correlations unique to individu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Highly individualized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- </a:t>
            </a:r>
            <a:r>
              <a:t>Correlations unique to individual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Smart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- </a:t>
            </a:r>
            <a:r>
              <a:t>Best recommendation only</a:t>
            </a:r>
          </a:p>
          <a:p>
            <a:pPr marL="0" indent="0">
              <a:spcBef>
                <a:spcPts val="2000"/>
              </a:spcBef>
              <a:buSzTx/>
              <a:buNone/>
            </a:pPr>
            <a:r>
              <a:rPr b="1"/>
              <a:t>Modular</a:t>
            </a:r>
            <a:r>
              <a:t> - Customizing algorithm and recommendations</a:t>
            </a:r>
          </a:p>
        </p:txBody>
      </p:sp>
      <p:sp>
        <p:nvSpPr>
          <p:cNvPr id="2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947" y="5090095"/>
            <a:ext cx="11634906" cy="3892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Application Interface"/>
          <p:cNvSpPr txBox="1"/>
          <p:nvPr>
            <p:ph type="title"/>
          </p:nvPr>
        </p:nvSpPr>
        <p:spPr>
          <a:xfrm>
            <a:off x="952500" y="3580613"/>
            <a:ext cx="11099800" cy="2159001"/>
          </a:xfrm>
          <a:prstGeom prst="rect">
            <a:avLst/>
          </a:prstGeom>
        </p:spPr>
        <p:txBody>
          <a:bodyPr/>
          <a:lstStyle>
            <a:lvl1pPr defTabSz="525779">
              <a:defRPr sz="9000"/>
            </a:lvl1pPr>
          </a:lstStyle>
          <a:p>
            <a:pPr/>
            <a:r>
              <a:t>Application Interface</a:t>
            </a:r>
          </a:p>
        </p:txBody>
      </p:sp>
      <p:sp>
        <p:nvSpPr>
          <p:cNvPr id="28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Application 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Application Interface</a:t>
            </a:r>
          </a:p>
        </p:txBody>
      </p:sp>
      <p:sp>
        <p:nvSpPr>
          <p:cNvPr id="291" name="Cross-platform, web-based…"/>
          <p:cNvSpPr txBox="1"/>
          <p:nvPr/>
        </p:nvSpPr>
        <p:spPr>
          <a:xfrm>
            <a:off x="774700" y="2527299"/>
            <a:ext cx="5628793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20700" indent="-381000" algn="l">
              <a:spcBef>
                <a:spcPts val="2000"/>
              </a:spcBef>
              <a:buClr>
                <a:srgbClr val="000000"/>
              </a:buClr>
              <a:buSzPct val="145000"/>
              <a:buFont typeface="Rockwell"/>
              <a:buChar char="•"/>
              <a:defRPr b="0" sz="3200"/>
            </a:pPr>
          </a:p>
          <a:p>
            <a:pPr marL="4445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Cross-platform, web-based</a:t>
            </a:r>
            <a:endParaRPr sz="2040">
              <a:solidFill>
                <a:srgbClr val="9E361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445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Harnesses platform API’s</a:t>
            </a:r>
          </a:p>
          <a:p>
            <a:pPr marL="4445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Intuitive data collection</a:t>
            </a:r>
          </a:p>
          <a:p>
            <a:pPr marL="444500" indent="-444500" algn="l">
              <a:spcBef>
                <a:spcPts val="2000"/>
              </a:spcBef>
              <a:buSzPct val="145000"/>
              <a:buChar char="•"/>
              <a:defRPr b="0" sz="3200"/>
            </a:pPr>
            <a:r>
              <a:t>User-centric</a:t>
            </a:r>
            <a:br>
              <a:rPr sz="2040">
                <a:solidFill>
                  <a:srgbClr val="9E3611"/>
                </a:solidFill>
                <a:latin typeface="Times"/>
                <a:ea typeface="Times"/>
                <a:cs typeface="Times"/>
                <a:sym typeface="Times"/>
              </a:rPr>
            </a:br>
            <a:br>
              <a:rPr sz="2040">
                <a:solidFill>
                  <a:srgbClr val="9E3611"/>
                </a:solidFill>
                <a:latin typeface="Times"/>
                <a:ea typeface="Times"/>
                <a:cs typeface="Times"/>
                <a:sym typeface="Times"/>
              </a:rPr>
            </a:br>
            <a:endParaRPr sz="2040">
              <a:solidFill>
                <a:srgbClr val="9E361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92" name="Screen Shot 2019-01-27 at 12.33.22 PM.jpg" descr="Screen Shot 2019-01-27 at 12.33.22 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8112" y="2343150"/>
            <a:ext cx="4178301" cy="679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Data Generation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Data Generation</a:t>
            </a:r>
          </a:p>
        </p:txBody>
      </p:sp>
      <p:sp>
        <p:nvSpPr>
          <p:cNvPr id="2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ssociations Contac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Associations Contacted </a:t>
            </a:r>
          </a:p>
        </p:txBody>
      </p:sp>
      <p:sp>
        <p:nvSpPr>
          <p:cNvPr id="299" name="Health Canad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Health Canada </a:t>
            </a:r>
          </a:p>
          <a:p>
            <a:pPr/>
            <a:r>
              <a:t>CHEO</a:t>
            </a:r>
          </a:p>
          <a:p>
            <a:pPr/>
            <a:r>
              <a:t>The Heart Institute </a:t>
            </a:r>
          </a:p>
          <a:p>
            <a:pPr/>
            <a:r>
              <a:t>Macadamian </a:t>
            </a:r>
          </a:p>
          <a:p>
            <a:pPr/>
            <a:r>
              <a:t>5-G Smart Diabetes Authors 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5534" y="2343150"/>
            <a:ext cx="4140201" cy="50673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Solution</a:t>
            </a:r>
          </a:p>
        </p:txBody>
      </p:sp>
      <p:sp>
        <p:nvSpPr>
          <p:cNvPr id="304" name="From the available literature, 12 profiles of glucose data were obtained over a 24 hour period…"/>
          <p:cNvSpPr txBox="1"/>
          <p:nvPr>
            <p:ph type="body" idx="1"/>
          </p:nvPr>
        </p:nvSpPr>
        <p:spPr>
          <a:xfrm>
            <a:off x="952500" y="2110684"/>
            <a:ext cx="11099800" cy="609335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</a:pPr>
            <a:r>
              <a:t>From the available literature, 12 profiles of glucose data were obtained over a 24 hour period</a:t>
            </a:r>
          </a:p>
          <a:p>
            <a:pPr lvl="1">
              <a:spcBef>
                <a:spcPts val="2000"/>
              </a:spcBef>
            </a:pPr>
            <a:r>
              <a:t>6 healthy profiles</a:t>
            </a:r>
          </a:p>
          <a:p>
            <a:pPr lvl="1">
              <a:spcBef>
                <a:spcPts val="2000"/>
              </a:spcBef>
            </a:pPr>
            <a:r>
              <a:t>6 diabetic profiles</a:t>
            </a:r>
          </a:p>
          <a:p>
            <a:pPr>
              <a:spcBef>
                <a:spcPts val="2000"/>
              </a:spcBef>
            </a:pPr>
            <a:r>
              <a:t>Data step size was 15 minutes</a:t>
            </a:r>
          </a:p>
          <a:p>
            <a:pPr>
              <a:spcBef>
                <a:spcPts val="2000"/>
              </a:spcBef>
            </a:pPr>
            <a:r>
              <a:t>After that, MATLAB was used to generate more data</a:t>
            </a:r>
          </a:p>
        </p:txBody>
      </p:sp>
      <p:sp>
        <p:nvSpPr>
          <p:cNvPr id="3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Screen Shot 2019-01-27 at 6.45.14 PM.png" descr="Screen Shot 2019-01-27 at 6.45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994" y="2873702"/>
            <a:ext cx="13178788" cy="431099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24-Hr Profiles…"/>
          <p:cNvSpPr txBox="1"/>
          <p:nvPr/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6570">
              <a:defRPr b="0" sz="6800"/>
            </a:pPr>
            <a:r>
              <a:t>24-Hr Profiles</a:t>
            </a:r>
          </a:p>
          <a:p>
            <a:pPr defTabSz="496570">
              <a:defRPr b="0" sz="6800"/>
            </a:pPr>
            <a:r>
              <a:t>Healthy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16197" y="706380"/>
            <a:ext cx="13924684" cy="78326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angle"/>
          <p:cNvSpPr/>
          <p:nvPr/>
        </p:nvSpPr>
        <p:spPr>
          <a:xfrm>
            <a:off x="3395952" y="6764957"/>
            <a:ext cx="6874886" cy="1121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Rectangle"/>
          <p:cNvSpPr/>
          <p:nvPr/>
        </p:nvSpPr>
        <p:spPr>
          <a:xfrm>
            <a:off x="4489770" y="2789824"/>
            <a:ext cx="7487782" cy="1414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4" name="Screen Shot 2019-01-27 at 6.47.06 PM.png" descr="Screen Shot 2019-01-27 at 6.47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843" y="2924317"/>
            <a:ext cx="13184486" cy="4133566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24-Hr Profiles…"/>
          <p:cNvSpPr txBox="1"/>
          <p:nvPr/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6570">
              <a:defRPr b="0" sz="6800"/>
            </a:pPr>
            <a:r>
              <a:t>24-Hr Profiles</a:t>
            </a:r>
          </a:p>
          <a:p>
            <a:pPr defTabSz="496570">
              <a:defRPr b="0" sz="6800"/>
            </a:pPr>
            <a:r>
              <a:t>Diabetic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enerat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Generating Data</a:t>
            </a:r>
          </a:p>
        </p:txBody>
      </p:sp>
      <p:sp>
        <p:nvSpPr>
          <p:cNvPr id="318" name="Interpolation…"/>
          <p:cNvSpPr txBox="1"/>
          <p:nvPr>
            <p:ph type="body" sz="half" idx="1"/>
          </p:nvPr>
        </p:nvSpPr>
        <p:spPr>
          <a:xfrm>
            <a:off x="952500" y="2590800"/>
            <a:ext cx="8008168" cy="62865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000"/>
              </a:spcBef>
              <a:buSzTx/>
              <a:buNone/>
              <a:defRPr b="1"/>
            </a:pPr>
            <a:r>
              <a:t>Interpolation</a:t>
            </a:r>
          </a:p>
          <a:p>
            <a:pPr lvl="1">
              <a:spcBef>
                <a:spcPts val="2000"/>
              </a:spcBef>
            </a:pPr>
            <a:r>
              <a:t>No drastic change in glucose level over 15 mins</a:t>
            </a:r>
          </a:p>
          <a:p>
            <a:pPr lvl="1">
              <a:spcBef>
                <a:spcPts val="2000"/>
              </a:spcBef>
            </a:pPr>
            <a:r>
              <a:t>15 mins to 5 mins</a:t>
            </a:r>
          </a:p>
          <a:p>
            <a:pPr lvl="1">
              <a:spcBef>
                <a:spcPts val="2000"/>
              </a:spcBef>
            </a:pPr>
            <a:r>
              <a:t>Increased resolution</a:t>
            </a:r>
          </a:p>
        </p:txBody>
      </p:sp>
      <p:sp>
        <p:nvSpPr>
          <p:cNvPr id="3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3497" y="2329266"/>
            <a:ext cx="3120638" cy="680956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Approved"/>
          <p:cNvSpPr/>
          <p:nvPr/>
        </p:nvSpPr>
        <p:spPr>
          <a:xfrm>
            <a:off x="9394394" y="3204159"/>
            <a:ext cx="355699" cy="355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2" name="Approved"/>
          <p:cNvSpPr/>
          <p:nvPr/>
        </p:nvSpPr>
        <p:spPr>
          <a:xfrm>
            <a:off x="9394394" y="4818194"/>
            <a:ext cx="355699" cy="35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enerat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Generating Data</a:t>
            </a:r>
          </a:p>
        </p:txBody>
      </p:sp>
      <p:sp>
        <p:nvSpPr>
          <p:cNvPr id="325" name="MATLAB - 1024 Days of Data…"/>
          <p:cNvSpPr txBox="1"/>
          <p:nvPr>
            <p:ph type="body" sz="half" idx="1"/>
          </p:nvPr>
        </p:nvSpPr>
        <p:spPr>
          <a:xfrm>
            <a:off x="952500" y="2590800"/>
            <a:ext cx="8008168" cy="62865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000"/>
              </a:spcBef>
              <a:buSzTx/>
              <a:buNone/>
              <a:defRPr b="1"/>
            </a:pPr>
            <a:r>
              <a:t>MATLAB - 1024 Days of Data</a:t>
            </a:r>
          </a:p>
          <a:p>
            <a:pPr lvl="1">
              <a:spcBef>
                <a:spcPts val="2000"/>
              </a:spcBef>
            </a:pPr>
            <a:r>
              <a:t>Variation was important</a:t>
            </a:r>
          </a:p>
          <a:p>
            <a:pPr lvl="1">
              <a:spcBef>
                <a:spcPts val="2000"/>
              </a:spcBef>
            </a:pPr>
            <a:r>
              <a:t>Random normal function</a:t>
            </a:r>
          </a:p>
          <a:p>
            <a:pPr lvl="2">
              <a:spcBef>
                <a:spcPts val="2000"/>
              </a:spcBef>
            </a:pPr>
            <a:r>
              <a:t>Best with 0.1 sigma</a:t>
            </a:r>
          </a:p>
          <a:p>
            <a:pPr lvl="1">
              <a:spcBef>
                <a:spcPts val="2000"/>
              </a:spcBef>
            </a:pPr>
            <a:r>
              <a:t>Baseline shift</a:t>
            </a:r>
          </a:p>
          <a:p>
            <a:pPr lvl="2">
              <a:spcBef>
                <a:spcPts val="2000"/>
              </a:spcBef>
            </a:pPr>
            <a:r>
              <a:t>Stress</a:t>
            </a:r>
          </a:p>
          <a:p>
            <a:pPr lvl="1">
              <a:spcBef>
                <a:spcPts val="2000"/>
              </a:spcBef>
            </a:pPr>
            <a:r>
              <a:t>Shift left and right</a:t>
            </a:r>
          </a:p>
          <a:p>
            <a:pPr lvl="2">
              <a:spcBef>
                <a:spcPts val="2000"/>
              </a:spcBef>
            </a:pPr>
            <a:r>
              <a:t>Diet and exercise schedule</a:t>
            </a:r>
          </a:p>
        </p:txBody>
      </p:sp>
      <p:sp>
        <p:nvSpPr>
          <p:cNvPr id="32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3497" y="2329266"/>
            <a:ext cx="3120638" cy="6809568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Approved"/>
          <p:cNvSpPr/>
          <p:nvPr/>
        </p:nvSpPr>
        <p:spPr>
          <a:xfrm>
            <a:off x="9394394" y="3204159"/>
            <a:ext cx="355699" cy="355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9" name="Approved"/>
          <p:cNvSpPr/>
          <p:nvPr/>
        </p:nvSpPr>
        <p:spPr>
          <a:xfrm>
            <a:off x="9394394" y="4816283"/>
            <a:ext cx="355699" cy="355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0" name="Approved"/>
          <p:cNvSpPr/>
          <p:nvPr/>
        </p:nvSpPr>
        <p:spPr>
          <a:xfrm>
            <a:off x="9394394" y="6428406"/>
            <a:ext cx="355699" cy="35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enerat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Generating Data</a:t>
            </a:r>
          </a:p>
        </p:txBody>
      </p:sp>
      <p:sp>
        <p:nvSpPr>
          <p:cNvPr id="333" name="Result…"/>
          <p:cNvSpPr txBox="1"/>
          <p:nvPr>
            <p:ph type="body" sz="half" idx="1"/>
          </p:nvPr>
        </p:nvSpPr>
        <p:spPr>
          <a:xfrm>
            <a:off x="952500" y="2590800"/>
            <a:ext cx="8008168" cy="62865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000"/>
              </a:spcBef>
              <a:buSzTx/>
              <a:buNone/>
              <a:defRPr b="1"/>
            </a:pPr>
            <a:r>
              <a:t>Result</a:t>
            </a:r>
          </a:p>
          <a:p>
            <a:pPr lvl="1">
              <a:spcBef>
                <a:spcPts val="2000"/>
              </a:spcBef>
            </a:pPr>
            <a:r>
              <a:t>12 Cases (6 Healthy, 6 Diabetic)</a:t>
            </a:r>
          </a:p>
          <a:p>
            <a:pPr lvl="1">
              <a:spcBef>
                <a:spcPts val="2000"/>
              </a:spcBef>
            </a:pPr>
            <a:r>
              <a:t>~3500 points to 1.8M points</a:t>
            </a:r>
          </a:p>
          <a:p>
            <a:pPr lvl="1">
              <a:spcBef>
                <a:spcPts val="2000"/>
              </a:spcBef>
            </a:pPr>
          </a:p>
          <a:p>
            <a:pPr lvl="1" marL="0" indent="0">
              <a:spcBef>
                <a:spcPts val="2000"/>
              </a:spcBef>
              <a:buSzTx/>
              <a:buNone/>
              <a:defRPr b="1"/>
            </a:pPr>
            <a:r>
              <a:t>Notes</a:t>
            </a:r>
          </a:p>
          <a:p>
            <a:pPr lvl="1">
              <a:spcBef>
                <a:spcPts val="2000"/>
              </a:spcBef>
            </a:pPr>
            <a:r>
              <a:t>Data aimed at preliminary training</a:t>
            </a:r>
          </a:p>
          <a:p>
            <a:pPr lvl="1">
              <a:spcBef>
                <a:spcPts val="2000"/>
              </a:spcBef>
            </a:pPr>
            <a:r>
              <a:t>More accurate/real data required</a:t>
            </a:r>
          </a:p>
          <a:p>
            <a:pPr lvl="1">
              <a:spcBef>
                <a:spcPts val="2000"/>
              </a:spcBef>
            </a:pPr>
            <a:r>
              <a:t>Code is a framework!</a:t>
            </a:r>
          </a:p>
        </p:txBody>
      </p:sp>
      <p:sp>
        <p:nvSpPr>
          <p:cNvPr id="3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3497" y="2329266"/>
            <a:ext cx="3120638" cy="680956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Approved"/>
          <p:cNvSpPr/>
          <p:nvPr/>
        </p:nvSpPr>
        <p:spPr>
          <a:xfrm>
            <a:off x="9394394" y="3204159"/>
            <a:ext cx="355699" cy="355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Approved"/>
          <p:cNvSpPr/>
          <p:nvPr/>
        </p:nvSpPr>
        <p:spPr>
          <a:xfrm>
            <a:off x="9394394" y="4805442"/>
            <a:ext cx="355699" cy="35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Approved"/>
          <p:cNvSpPr/>
          <p:nvPr/>
        </p:nvSpPr>
        <p:spPr>
          <a:xfrm>
            <a:off x="9394394" y="6406726"/>
            <a:ext cx="355699" cy="355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Approved"/>
          <p:cNvSpPr/>
          <p:nvPr/>
        </p:nvSpPr>
        <p:spPr>
          <a:xfrm>
            <a:off x="9394394" y="7957209"/>
            <a:ext cx="355699" cy="35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Data Clean Up"/>
          <p:cNvSpPr txBox="1"/>
          <p:nvPr>
            <p:ph type="title"/>
          </p:nvPr>
        </p:nvSpPr>
        <p:spPr>
          <a:xfrm>
            <a:off x="2781300" y="876300"/>
            <a:ext cx="7112000" cy="129495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Data Clean Up </a:t>
            </a:r>
          </a:p>
        </p:txBody>
      </p:sp>
      <p:sp>
        <p:nvSpPr>
          <p:cNvPr id="3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3" name="Screen Shot 2019-01-27 at 6.42.11 PM.png" descr="Screen Shot 2019-01-27 at 6.42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05" y="2927753"/>
            <a:ext cx="12539390" cy="5434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Next Step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Next Steps</a:t>
            </a:r>
          </a:p>
        </p:txBody>
      </p:sp>
      <p:sp>
        <p:nvSpPr>
          <p:cNvPr id="34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uning up of neural network for refined prediction…"/>
          <p:cNvSpPr txBox="1"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44499" indent="-444499">
              <a:defRPr sz="2600"/>
            </a:pPr>
            <a:r>
              <a:t>Tuning up of neural network for refined prediction</a:t>
            </a:r>
          </a:p>
          <a:p>
            <a:pPr marL="444499" indent="-444499">
              <a:defRPr sz="2600"/>
            </a:pPr>
            <a:r>
              <a:t>Testability (conducting a variety of integration tests to ensure system integrity)</a:t>
            </a:r>
          </a:p>
        </p:txBody>
      </p:sp>
      <p:sp>
        <p:nvSpPr>
          <p:cNvPr id="3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ANTT Ch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GANTT Chart </a:t>
            </a:r>
          </a:p>
        </p:txBody>
      </p:sp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" name="E-Health- Data Analytics Engine 01-27-2019.pdf" descr="E-Health- Data Analytics Engine 01-27-20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136" y="2774309"/>
            <a:ext cx="11951432" cy="4802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tep into the 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Step into the future</a:t>
            </a:r>
          </a:p>
        </p:txBody>
      </p:sp>
      <p:sp>
        <p:nvSpPr>
          <p:cNvPr id="356" name="Neural network based prediction…"/>
          <p:cNvSpPr txBox="1"/>
          <p:nvPr>
            <p:ph type="body" sz="half" idx="1"/>
          </p:nvPr>
        </p:nvSpPr>
        <p:spPr>
          <a:xfrm>
            <a:off x="635000" y="2497087"/>
            <a:ext cx="7626350" cy="3845026"/>
          </a:xfrm>
          <a:prstGeom prst="rect">
            <a:avLst/>
          </a:prstGeom>
        </p:spPr>
        <p:txBody>
          <a:bodyPr/>
          <a:lstStyle/>
          <a:p>
            <a:pPr/>
            <a:r>
              <a:t>Neural network based prediction </a:t>
            </a:r>
          </a:p>
          <a:p>
            <a:pPr/>
            <a:r>
              <a:t>Independently deployable</a:t>
            </a:r>
          </a:p>
          <a:p>
            <a:pPr/>
            <a:r>
              <a:t>Big-data ready</a:t>
            </a:r>
          </a:p>
        </p:txBody>
      </p:sp>
      <p:pic>
        <p:nvPicPr>
          <p:cNvPr id="357" name="Messaging-Pillars-Technology-Scalability.png" descr="Messaging-Pillars-Technology-Scalabili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8999" y="6008439"/>
            <a:ext cx="7874001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Conclusion </a:t>
            </a:r>
          </a:p>
        </p:txBody>
      </p:sp>
      <p:sp>
        <p:nvSpPr>
          <p:cNvPr id="361" name="üMeeting deadlines…"/>
          <p:cNvSpPr txBox="1"/>
          <p:nvPr>
            <p:ph type="body" idx="1"/>
          </p:nvPr>
        </p:nvSpPr>
        <p:spPr>
          <a:xfrm>
            <a:off x="952500" y="2597149"/>
            <a:ext cx="11099801" cy="6286501"/>
          </a:xfrm>
          <a:prstGeom prst="rect">
            <a:avLst/>
          </a:prstGeom>
        </p:spPr>
        <p:txBody>
          <a:bodyPr anchor="t"/>
          <a:lstStyle/>
          <a:p>
            <a:pPr marL="0" indent="0" defTabSz="543305">
              <a:spcBef>
                <a:spcPts val="3900"/>
              </a:spcBef>
              <a:buSzTx/>
              <a:buNone/>
              <a:defRPr sz="2976"/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ü</a:t>
            </a:r>
            <a:r>
              <a:t>Meeting deadlines </a:t>
            </a:r>
            <a:endParaRPr sz="1116">
              <a:latin typeface="Times"/>
              <a:ea typeface="Times"/>
              <a:cs typeface="Times"/>
              <a:sym typeface="Times"/>
            </a:endParaRPr>
          </a:p>
          <a:p>
            <a:pPr marL="0" indent="0" defTabSz="543305">
              <a:spcBef>
                <a:spcPts val="3900"/>
              </a:spcBef>
              <a:buSzTx/>
              <a:buNone/>
              <a:defRPr sz="2976"/>
            </a:pPr>
            <a:endParaRPr sz="1116">
              <a:latin typeface="Times"/>
              <a:ea typeface="Times"/>
              <a:cs typeface="Times"/>
              <a:sym typeface="Times"/>
            </a:endParaRPr>
          </a:p>
          <a:p>
            <a:pPr marL="0" indent="0" defTabSz="543305">
              <a:spcBef>
                <a:spcPts val="3900"/>
              </a:spcBef>
              <a:buSzTx/>
              <a:buNone/>
              <a:defRPr sz="2976"/>
            </a:pPr>
            <a:endParaRPr sz="1116">
              <a:latin typeface="Times"/>
              <a:ea typeface="Times"/>
              <a:cs typeface="Times"/>
              <a:sym typeface="Times"/>
            </a:endParaRPr>
          </a:p>
          <a:p>
            <a:pPr marL="0" indent="0" defTabSz="543305">
              <a:spcBef>
                <a:spcPts val="3900"/>
              </a:spcBef>
              <a:buSzTx/>
              <a:buNone/>
              <a:defRPr sz="2976"/>
            </a:pPr>
            <a:endParaRPr sz="1116">
              <a:latin typeface="Times"/>
              <a:ea typeface="Times"/>
              <a:cs typeface="Times"/>
              <a:sym typeface="Times"/>
            </a:endParaRPr>
          </a:p>
          <a:p>
            <a:pPr marL="0" indent="0" defTabSz="543305">
              <a:spcBef>
                <a:spcPts val="1300"/>
              </a:spcBef>
              <a:buSzTx/>
              <a:buNone/>
              <a:defRPr b="1" sz="1860" u="sng"/>
            </a:pPr>
            <a:r>
              <a:t>References</a:t>
            </a:r>
          </a:p>
          <a:p>
            <a:pPr marL="413384" indent="-413384" defTabSz="543305">
              <a:spcBef>
                <a:spcPts val="0"/>
              </a:spcBef>
              <a:defRPr sz="1674"/>
            </a:pPr>
            <a:r>
              <a:t>M. Chen, J. Yang, J. Zhou, Y. Hao, J. Zhang, and C. H. Youn, “5G-Smart Diabetes: Toward Personalized Diabetes Diagnosis with Healthcare Big Data Clouds,” IEEE Commun. Mag., vol. 56, no. 4, pp. 16–23, 2018.</a:t>
            </a:r>
          </a:p>
          <a:p>
            <a:pPr marL="413384" indent="-413384" defTabSz="543305">
              <a:spcBef>
                <a:spcPts val="0"/>
              </a:spcBef>
              <a:defRPr sz="1674"/>
            </a:pPr>
            <a:r>
              <a:t>World Health Organization, “Global Report on Diabetes,” Isbn, vol. 978, p. 88, 2016.</a:t>
            </a:r>
          </a:p>
          <a:p>
            <a:pPr marL="413384" indent="-413384" defTabSz="543305">
              <a:spcBef>
                <a:spcPts val="0"/>
              </a:spcBef>
              <a:defRPr sz="1674"/>
            </a:pPr>
            <a:r>
              <a:t>S. L. Norris, M. M. Engelgau, and K. M. Narayan, “Effectiveness of self-management training in type 2 diabetes: a systematic review of randomized controlled trials.,” Diabetes Care, vol. 24, no. 3, pp. 561–587, 2001.</a:t>
            </a:r>
          </a:p>
          <a:p>
            <a:pPr marL="413384" indent="-413384" defTabSz="543305">
              <a:spcBef>
                <a:spcPts val="0"/>
              </a:spcBef>
              <a:defRPr sz="1674"/>
            </a:pPr>
            <a:r>
              <a:t>D. Of and D. Mellitus, “Diagnosis and classification of diabetes mellitus,” Diabetes Care, vol. 37, no. SUPPL.1, pp. 81–90, 2014.</a:t>
            </a:r>
          </a:p>
          <a:p>
            <a:pPr marL="413384" indent="-413384" defTabSz="543305">
              <a:spcBef>
                <a:spcPts val="0"/>
              </a:spcBef>
              <a:defRPr sz="1674"/>
            </a:pPr>
            <a:r>
              <a:t>Kleynhans T, Montanaro M, Gerace A, Kanan C. “Predicting Top-of-Atmosphere Thermal Radiance Using MERRA-2 Atmospheric Data with Deep Learning”, November 2017</a:t>
            </a:r>
          </a:p>
          <a:p>
            <a:pPr marL="413384" indent="-413384" defTabSz="543305">
              <a:spcBef>
                <a:spcPts val="0"/>
              </a:spcBef>
              <a:defRPr sz="1674"/>
            </a:pPr>
            <a:r>
              <a:t>SVR: </a:t>
            </a:r>
            <a:r>
              <a:rPr>
                <a:hlinkClick r:id="rId2" invalidUrl="" action="" tgtFrame="" tooltip="" history="1" highlightClick="0" endSnd="0"/>
              </a:rPr>
              <a:t>http://qetartu.blogspot.com/2016/12/applied-econometrics-statistical.html</a:t>
            </a:r>
          </a:p>
          <a:p>
            <a:pPr marL="413384" indent="-413384" defTabSz="543305">
              <a:spcBef>
                <a:spcPts val="0"/>
              </a:spcBef>
              <a:defRPr sz="1674"/>
            </a:pPr>
            <a:r>
              <a:rPr>
                <a:hlinkClick r:id="rId3" invalidUrl="" action="" tgtFrame="" tooltip="" history="1" highlightClick="0" endSnd="0"/>
              </a:rPr>
              <a:t>Bontempi G</a:t>
            </a:r>
            <a:r>
              <a:t>, </a:t>
            </a:r>
            <a:r>
              <a:rPr>
                <a:hlinkClick r:id="rId4" invalidUrl="" action="" tgtFrame="" tooltip="" history="1" highlightClick="0" endSnd="0"/>
              </a:rPr>
              <a:t>Ben Taieb S</a:t>
            </a:r>
            <a:r>
              <a:t>, </a:t>
            </a:r>
            <a:r>
              <a:rPr>
                <a:hlinkClick r:id="rId5" invalidUrl="" action="" tgtFrame="" tooltip="" history="1" highlightClick="0" endSnd="0"/>
              </a:rPr>
              <a:t>Le Borgne Y</a:t>
            </a:r>
            <a:r>
              <a:t>. </a:t>
            </a:r>
            <a:r>
              <a:rPr>
                <a:hlinkClick r:id="rId6" invalidUrl="" action="" tgtFrame="" tooltip="" history="1" highlightClick="0" endSnd="0"/>
              </a:rPr>
              <a:t>”Machine Learning Strategies for Time Series Forecasting</a:t>
            </a:r>
            <a:r>
              <a:t>.”</a:t>
            </a:r>
          </a:p>
          <a:p>
            <a:pPr marL="413384" indent="-413384" defTabSz="543305">
              <a:spcBef>
                <a:spcPts val="0"/>
              </a:spcBef>
              <a:defRPr sz="1674"/>
            </a:pPr>
            <a:r>
              <a:t>Thank to </a:t>
            </a:r>
            <a:r>
              <a:rPr u="sng">
                <a:hlinkClick r:id="rId7" invalidUrl="" action="" tgtFrame="" tooltip="" history="1" highlightClick="0" endSnd="0"/>
              </a:rPr>
              <a:t>www.flaticon.com</a:t>
            </a:r>
            <a:r>
              <a:t> for providing some of the visual elements.</a:t>
            </a:r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55191" y="2142826"/>
            <a:ext cx="3286384" cy="245912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 Shot 2019-01-27 at 4.22.53 PM.png" descr="Screen Shot 2019-01-27 at 4.22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7146" y="2386864"/>
            <a:ext cx="9892708" cy="497987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erview and Background"/>
          <p:cNvSpPr txBox="1"/>
          <p:nvPr>
            <p:ph type="title"/>
          </p:nvPr>
        </p:nvSpPr>
        <p:spPr>
          <a:xfrm>
            <a:off x="772375" y="7750391"/>
            <a:ext cx="11460050" cy="1211184"/>
          </a:xfrm>
          <a:prstGeom prst="rect">
            <a:avLst/>
          </a:prstGeom>
        </p:spPr>
        <p:txBody>
          <a:bodyPr/>
          <a:lstStyle>
            <a:lvl1pPr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Overview and Background</a:t>
            </a:r>
          </a:p>
        </p:txBody>
      </p:sp>
      <p:sp>
        <p:nvSpPr>
          <p:cNvPr id="137" name="Why DARE?"/>
          <p:cNvSpPr txBox="1"/>
          <p:nvPr>
            <p:ph type="body" idx="1"/>
          </p:nvPr>
        </p:nvSpPr>
        <p:spPr>
          <a:xfrm>
            <a:off x="952500" y="1412912"/>
            <a:ext cx="11099800" cy="62865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Why DARE?</a:t>
            </a:r>
          </a:p>
        </p:txBody>
      </p:sp>
      <p:sp>
        <p:nvSpPr>
          <p:cNvPr id="138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67467" y="-1"/>
            <a:ext cx="1733973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100" y="3015195"/>
            <a:ext cx="10896600" cy="3276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bjectives"/>
          <p:cNvSpPr txBox="1"/>
          <p:nvPr>
            <p:ph type="title" idx="4294967295"/>
          </p:nvPr>
        </p:nvSpPr>
        <p:spPr>
          <a:xfrm>
            <a:off x="952500" y="3580613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Objectives</a:t>
            </a:r>
          </a:p>
        </p:txBody>
      </p:sp>
      <p:sp>
        <p:nvSpPr>
          <p:cNvPr id="147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